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7" r:id="rId4"/>
    <p:sldId id="262" r:id="rId5"/>
    <p:sldId id="257" r:id="rId6"/>
    <p:sldId id="263" r:id="rId7"/>
    <p:sldId id="260" r:id="rId8"/>
    <p:sldId id="259" r:id="rId9"/>
    <p:sldId id="261" r:id="rId10"/>
    <p:sldId id="264" r:id="rId11"/>
    <p:sldId id="266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8" r:id="rId20"/>
    <p:sldId id="280" r:id="rId21"/>
    <p:sldId id="281" r:id="rId22"/>
    <p:sldId id="282" r:id="rId2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481F9E-A1A8-46A1-8B50-4F59C18B8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73B83D2-32B7-4145-97D3-5B59E8803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596AF9-E12F-4FD5-A488-A6E954F6F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B3F6-2F70-47B7-AE4A-B1C2953B7B75}" type="datetimeFigureOut">
              <a:rPr lang="nl-BE" smtClean="0"/>
              <a:t>27/07/2019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38A08C-70CE-4940-8551-47972B246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C41AD93-3C03-4BE6-BF3D-447A30030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B665-D8C8-49AC-909D-4D69A388E1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426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4670B-45A3-43CD-B59A-ED24655D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5A7AA0-AF0F-4CF1-A093-23FA7385A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2F7939-A220-4A2E-A031-517FB7200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B3F6-2F70-47B7-AE4A-B1C2953B7B75}" type="datetimeFigureOut">
              <a:rPr lang="nl-BE" smtClean="0"/>
              <a:t>27/07/2019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703A00-FA44-48A1-9107-26B9B4FFF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1E39425-EBC3-472D-B975-6DCE30EC7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B665-D8C8-49AC-909D-4D69A388E1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89695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7A03DE0-4F7F-4C03-83B4-98D3BB68B4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F2F0DB7-7ADF-41F3-B44C-949A98ADE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344CCB5-BB8B-4454-AC31-42350D9B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B3F6-2F70-47B7-AE4A-B1C2953B7B75}" type="datetimeFigureOut">
              <a:rPr lang="nl-BE" smtClean="0"/>
              <a:t>27/07/2019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4C2894-3632-4548-A6EA-530FEE89B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2EDDF65-7836-4D9D-A6F9-529393653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B665-D8C8-49AC-909D-4D69A388E1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7993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CFC7DB-4A1A-4F4C-AD06-D3630B334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651712-438F-41CB-9F96-2164B4307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CA78DC-36A4-493B-B141-B301FBDFD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B3F6-2F70-47B7-AE4A-B1C2953B7B75}" type="datetimeFigureOut">
              <a:rPr lang="nl-BE" smtClean="0"/>
              <a:t>27/07/2019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6391F7-D69E-4D52-825E-F3E336274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887435-27F1-4904-894E-C1FA7995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B665-D8C8-49AC-909D-4D69A388E1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3747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901BD8-B79F-4F68-ADBA-CD612DE5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651F49A-8AC3-4FF8-990C-CA33D8B23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939E31-86A3-40CC-95F5-9EE95A571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B3F6-2F70-47B7-AE4A-B1C2953B7B75}" type="datetimeFigureOut">
              <a:rPr lang="nl-BE" smtClean="0"/>
              <a:t>27/07/2019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12BA452-8533-45D0-ADC8-CF07AEFC3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3AEC862-34BE-4FEB-B578-E1F676D53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B665-D8C8-49AC-909D-4D69A388E1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0884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551714-646B-4BC6-934F-FB8A40111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180125-9E95-47C7-8E31-F428C7D93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2F16571-76C9-4D43-9613-71398FCDC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5F4DC6-BAF3-4394-8FE1-AC62D7778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B3F6-2F70-47B7-AE4A-B1C2953B7B75}" type="datetimeFigureOut">
              <a:rPr lang="nl-BE" smtClean="0"/>
              <a:t>27/07/2019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8B33330-514E-4F25-95F7-3F6A407DE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95CA88F-CC4E-427B-B3B1-A6225897A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B665-D8C8-49AC-909D-4D69A388E1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34473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73173-E37C-4B80-8797-20380C6FF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03CC7D-E5A1-48B8-B2BE-3878554C3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0320426-D2D4-4711-965F-F094ED3732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A64C209-C8D2-463F-A03F-B5113DAC99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A9612AB-18FC-49EB-95F5-6D92394ADD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D065FA0-8781-4DA5-99A6-C741F6F06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B3F6-2F70-47B7-AE4A-B1C2953B7B75}" type="datetimeFigureOut">
              <a:rPr lang="nl-BE" smtClean="0"/>
              <a:t>27/07/2019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5DA574D-2D93-4905-9758-0186B434F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42B98BB-E439-4A1D-8F18-29530E446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B665-D8C8-49AC-909D-4D69A388E1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6996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B9E0A2-E025-49ED-9F6A-F0CAC822D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340F3D-97D2-465C-9CD4-E8AE779F4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B3F6-2F70-47B7-AE4A-B1C2953B7B75}" type="datetimeFigureOut">
              <a:rPr lang="nl-BE" smtClean="0"/>
              <a:t>27/07/2019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9634342-FDAE-423C-BED4-F36D81CF6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2619AC0-6D40-4974-998C-5C845BDFD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B665-D8C8-49AC-909D-4D69A388E1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8863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05C879D-748E-4274-B6C4-EC1C83469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B3F6-2F70-47B7-AE4A-B1C2953B7B75}" type="datetimeFigureOut">
              <a:rPr lang="nl-BE" smtClean="0"/>
              <a:t>27/07/2019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A7CC04B-C290-4D24-BE1D-E14046102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72DB5C8-324D-4CF6-B8E4-83E7A0179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B665-D8C8-49AC-909D-4D69A388E1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6451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E98A15-B1C2-4126-A5B5-82EDE1FB2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EBA7BD-0F5E-4D50-819B-BC3EBD2E5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9AEEE41-3023-45A9-B35A-F34DEFAAB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2BC1CA-6E97-4C4E-AC37-FFD0EFAD8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B3F6-2F70-47B7-AE4A-B1C2953B7B75}" type="datetimeFigureOut">
              <a:rPr lang="nl-BE" smtClean="0"/>
              <a:t>27/07/2019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FDBDEC-F016-40AB-A45B-DCBEFD440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C8FF45-61FB-482E-81A5-5962DA9D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B665-D8C8-49AC-909D-4D69A388E1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11947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82E98-FD00-41E8-A0AE-1188C978A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DBE3299-6136-490B-9B8B-32A6DBE77C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97DB000-0466-40CF-90BE-A531CDE56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5314F6-A3BE-4140-8EBB-46CDEFB97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8B3F6-2F70-47B7-AE4A-B1C2953B7B75}" type="datetimeFigureOut">
              <a:rPr lang="nl-BE" smtClean="0"/>
              <a:t>27/07/2019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27F5459-7806-40E3-B64E-95961969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B29C0A-6C68-47FA-A066-EC5724574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4B665-D8C8-49AC-909D-4D69A388E1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5870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B78DE97-37AE-4788-AD95-683488B5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32E37EA-191B-46D7-BA2C-36E6A557B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EE705C-5DE8-4817-905D-54B1A74803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8B3F6-2F70-47B7-AE4A-B1C2953B7B75}" type="datetimeFigureOut">
              <a:rPr lang="nl-BE" smtClean="0"/>
              <a:t>27/07/2019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43FC003-D43F-4A0D-8B65-875FFD2355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F059AC-8C9B-426A-9C18-428A2C4B4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4B665-D8C8-49AC-909D-4D69A388E15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93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788743-5F30-4A84-B930-1755FF31DB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/>
              <a:t>GeestigGoddelijk</a:t>
            </a:r>
            <a:r>
              <a:rPr lang="nl-BE" dirty="0"/>
              <a:t> 2.0</a:t>
            </a:r>
            <a:br>
              <a:rPr lang="nl-BE" dirty="0"/>
            </a:br>
            <a:r>
              <a:rPr lang="nl-BE" sz="5000" i="1" dirty="0"/>
              <a:t>Hoe gaan we verder?</a:t>
            </a:r>
            <a:endParaRPr lang="nl-BE" sz="5000" dirty="0"/>
          </a:p>
        </p:txBody>
      </p:sp>
    </p:spTree>
    <p:extLst>
      <p:ext uri="{BB962C8B-B14F-4D97-AF65-F5344CB8AC3E}">
        <p14:creationId xmlns:p14="http://schemas.microsoft.com/office/powerpoint/2010/main" val="1580793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BDDE60-0237-4440-991C-1C2458298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>
                <a:solidFill>
                  <a:schemeClr val="accent2"/>
                </a:solidFill>
              </a:rPr>
              <a:t>Het GG-gebed</a:t>
            </a:r>
            <a:r>
              <a:rPr lang="nl-BE" b="1" dirty="0"/>
              <a:t>: aanzet, </a:t>
            </a:r>
            <a:r>
              <a:rPr lang="nl-BE" b="1" dirty="0">
                <a:solidFill>
                  <a:schemeClr val="accent1"/>
                </a:solidFill>
              </a:rPr>
              <a:t>*suggesties welkom!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7A21B2-1015-4968-B4E2-81366F35E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080"/>
            <a:ext cx="10515600" cy="509079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nl-BE" i="1" dirty="0"/>
          </a:p>
          <a:p>
            <a:pPr marL="0" indent="0" algn="ctr">
              <a:buNone/>
            </a:pPr>
            <a:r>
              <a:rPr lang="nl-BE" sz="3500" i="1" dirty="0"/>
              <a:t>Heer, </a:t>
            </a:r>
            <a:br>
              <a:rPr lang="nl-BE" sz="3500" i="1" dirty="0"/>
            </a:br>
            <a:r>
              <a:rPr lang="nl-BE" sz="3500" i="1" dirty="0"/>
              <a:t>op het einde van deze drukke week</a:t>
            </a:r>
            <a:br>
              <a:rPr lang="nl-BE" sz="3500" i="1" dirty="0"/>
            </a:br>
            <a:r>
              <a:rPr lang="nl-BE" sz="3500" i="1" dirty="0"/>
              <a:t>kom ik onder de mantel van uw Moeder</a:t>
            </a:r>
            <a:br>
              <a:rPr lang="nl-BE" sz="3500" i="1" dirty="0"/>
            </a:br>
            <a:r>
              <a:rPr lang="nl-BE" sz="3500" i="1" dirty="0"/>
              <a:t>zoeken naar rust en nieuwe kracht.</a:t>
            </a:r>
          </a:p>
          <a:p>
            <a:pPr marL="0" indent="0" algn="ctr">
              <a:buNone/>
            </a:pPr>
            <a:r>
              <a:rPr lang="nl-BE" sz="3500" i="1" dirty="0"/>
              <a:t>Zegen mij en allen hier aanwezig,</a:t>
            </a:r>
            <a:br>
              <a:rPr lang="nl-BE" sz="3500" i="1" dirty="0"/>
            </a:br>
            <a:r>
              <a:rPr lang="nl-BE" sz="3500" i="1" dirty="0"/>
              <a:t>maak van ons stralende mensen</a:t>
            </a:r>
            <a:br>
              <a:rPr lang="nl-BE" sz="3500" i="1" dirty="0"/>
            </a:br>
            <a:r>
              <a:rPr lang="nl-BE" sz="3500" i="1" dirty="0"/>
              <a:t>die leven vanuit uw vreugde.</a:t>
            </a:r>
            <a:br>
              <a:rPr lang="nl-BE" sz="3500" i="1" dirty="0"/>
            </a:br>
            <a:br>
              <a:rPr lang="nl-BE" sz="3500" i="1" dirty="0"/>
            </a:br>
            <a:r>
              <a:rPr lang="nl-BE" sz="3500" i="1" dirty="0"/>
              <a:t>Kom, Heilige Geest,</a:t>
            </a:r>
            <a:br>
              <a:rPr lang="nl-BE" sz="3500" i="1" dirty="0"/>
            </a:br>
            <a:r>
              <a:rPr lang="nl-BE" sz="3500" i="1" dirty="0"/>
              <a:t>open mijn hart en mijn verstand</a:t>
            </a:r>
            <a:br>
              <a:rPr lang="nl-BE" sz="3500" i="1" dirty="0"/>
            </a:br>
            <a:r>
              <a:rPr lang="nl-BE" sz="3500" i="1" dirty="0"/>
              <a:t>voor alles wat de Heer mij vanavond</a:t>
            </a:r>
            <a:br>
              <a:rPr lang="nl-BE" sz="3500" i="1" dirty="0"/>
            </a:br>
            <a:r>
              <a:rPr lang="nl-BE" sz="3500" i="1" dirty="0"/>
              <a:t>wil zeggen en geven</a:t>
            </a:r>
            <a:br>
              <a:rPr lang="nl-BE" sz="3500" i="1" dirty="0"/>
            </a:br>
            <a:r>
              <a:rPr lang="nl-BE" sz="3500" i="1" dirty="0"/>
              <a:t>omdat ik Zijn geliefde kind ben.</a:t>
            </a:r>
            <a:br>
              <a:rPr lang="nl-BE" sz="3500" i="1" dirty="0"/>
            </a:br>
            <a:br>
              <a:rPr lang="nl-BE" sz="3500" i="1" dirty="0"/>
            </a:br>
            <a:r>
              <a:rPr lang="nl-BE" sz="3500" i="1" dirty="0"/>
              <a:t>Amen</a:t>
            </a:r>
          </a:p>
        </p:txBody>
      </p:sp>
    </p:spTree>
    <p:extLst>
      <p:ext uri="{BB962C8B-B14F-4D97-AF65-F5344CB8AC3E}">
        <p14:creationId xmlns:p14="http://schemas.microsoft.com/office/powerpoint/2010/main" val="3225236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009D294-09ED-462F-A628-D9620797D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i="1" dirty="0"/>
              <a:t>Het voorprogramma</a:t>
            </a:r>
            <a:br>
              <a:rPr lang="nl-BE" i="1" dirty="0"/>
            </a:br>
            <a:br>
              <a:rPr lang="nl-BE" i="1" dirty="0"/>
            </a:br>
            <a:endParaRPr lang="nl-BE" i="1" dirty="0"/>
          </a:p>
        </p:txBody>
      </p:sp>
    </p:spTree>
    <p:extLst>
      <p:ext uri="{BB962C8B-B14F-4D97-AF65-F5344CB8AC3E}">
        <p14:creationId xmlns:p14="http://schemas.microsoft.com/office/powerpoint/2010/main" val="1291071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0507D8-6AA8-4F27-BCB4-3A4FCAB88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Voorprogramma met Pater Freddy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EF7826-1ECB-45C9-A55F-A3C18179D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23472"/>
          </a:xfrm>
        </p:spPr>
        <p:txBody>
          <a:bodyPr>
            <a:normAutofit lnSpcReduction="10000"/>
          </a:bodyPr>
          <a:lstStyle/>
          <a:p>
            <a:r>
              <a:rPr lang="nl-BE" dirty="0"/>
              <a:t>15u: kruisweg</a:t>
            </a:r>
          </a:p>
          <a:p>
            <a:r>
              <a:rPr lang="nl-BE" dirty="0"/>
              <a:t>16u: rozenkrans, aanbidding, biechtgelegenheid</a:t>
            </a:r>
          </a:p>
          <a:p>
            <a:r>
              <a:rPr lang="nl-BE" dirty="0"/>
              <a:t>18u: eucharistieviering</a:t>
            </a:r>
            <a:br>
              <a:rPr lang="nl-BE" dirty="0"/>
            </a:br>
            <a:r>
              <a:rPr lang="nl-BE" dirty="0"/>
              <a:t>	korte aanbidding</a:t>
            </a:r>
            <a:br>
              <a:rPr lang="nl-BE" dirty="0"/>
            </a:br>
            <a:r>
              <a:rPr lang="nl-BE" dirty="0"/>
              <a:t>	(biechtgelegenheid)</a:t>
            </a:r>
            <a:br>
              <a:rPr lang="nl-BE" dirty="0"/>
            </a:br>
            <a:br>
              <a:rPr lang="nl-BE" dirty="0"/>
            </a:br>
            <a:r>
              <a:rPr lang="nl-BE" dirty="0">
                <a:solidFill>
                  <a:schemeClr val="accent2"/>
                </a:solidFill>
              </a:rPr>
              <a:t>MAAR</a:t>
            </a:r>
          </a:p>
          <a:p>
            <a:r>
              <a:rPr lang="nl-BE" dirty="0"/>
              <a:t>19.15u </a:t>
            </a:r>
            <a:r>
              <a:rPr lang="nl-BE" b="1" dirty="0">
                <a:solidFill>
                  <a:schemeClr val="accent2"/>
                </a:solidFill>
              </a:rPr>
              <a:t>stipt</a:t>
            </a:r>
            <a:r>
              <a:rPr lang="nl-BE" dirty="0"/>
              <a:t>: start filmgedeelte</a:t>
            </a:r>
          </a:p>
          <a:p>
            <a:endParaRPr lang="nl-BE" dirty="0"/>
          </a:p>
          <a:p>
            <a:pPr marL="0" indent="0">
              <a:buNone/>
            </a:pPr>
            <a:r>
              <a:rPr lang="nl-BE" dirty="0"/>
              <a:t>Als Pater Freddy komt, verandert er dus bijna niets. </a:t>
            </a:r>
            <a:r>
              <a:rPr lang="nl-BE" dirty="0">
                <a:solidFill>
                  <a:schemeClr val="accent2"/>
                </a:solidFill>
              </a:rPr>
              <a:t>Alleen die klok wat beter in de gaten houden (biecht!) …</a:t>
            </a:r>
          </a:p>
        </p:txBody>
      </p:sp>
    </p:spTree>
    <p:extLst>
      <p:ext uri="{BB962C8B-B14F-4D97-AF65-F5344CB8AC3E}">
        <p14:creationId xmlns:p14="http://schemas.microsoft.com/office/powerpoint/2010/main" val="309035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4DE244-EBE3-4BF9-8D8D-189634CB9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Voorprogramma </a:t>
            </a:r>
            <a:r>
              <a:rPr lang="nl-BE" i="1" dirty="0"/>
              <a:t>zonder</a:t>
            </a:r>
            <a:r>
              <a:rPr lang="nl-BE" dirty="0"/>
              <a:t> Pater Freddy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CF33E6-3E86-4206-B1E7-8CB556733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91240" cy="4351338"/>
          </a:xfrm>
        </p:spPr>
        <p:txBody>
          <a:bodyPr/>
          <a:lstStyle/>
          <a:p>
            <a:r>
              <a:rPr lang="nl-BE" dirty="0">
                <a:solidFill>
                  <a:schemeClr val="accent2"/>
                </a:solidFill>
              </a:rPr>
              <a:t>18.30u: stille aanbidding in de kerk				   </a:t>
            </a:r>
            <a:r>
              <a:rPr lang="nl-BE" b="1" dirty="0">
                <a:solidFill>
                  <a:schemeClr val="accent1"/>
                </a:solidFill>
              </a:rPr>
              <a:t>*of vroeger?</a:t>
            </a:r>
            <a:br>
              <a:rPr lang="nl-BE" b="1" dirty="0">
                <a:solidFill>
                  <a:schemeClr val="accent1"/>
                </a:solidFill>
              </a:rPr>
            </a:br>
            <a:r>
              <a:rPr lang="nl-BE" b="1" dirty="0">
                <a:solidFill>
                  <a:schemeClr val="accent1"/>
                </a:solidFill>
              </a:rPr>
              <a:t>									*vacature starter</a:t>
            </a:r>
            <a:br>
              <a:rPr lang="nl-BE" b="1" dirty="0">
                <a:solidFill>
                  <a:schemeClr val="accent1"/>
                </a:solidFill>
              </a:rPr>
            </a:br>
            <a:endParaRPr lang="nl-BE" b="1" dirty="0">
              <a:solidFill>
                <a:schemeClr val="accent1"/>
              </a:solidFill>
            </a:endParaRPr>
          </a:p>
          <a:p>
            <a:r>
              <a:rPr lang="nl-BE" dirty="0"/>
              <a:t>want:</a:t>
            </a:r>
            <a:br>
              <a:rPr lang="nl-BE" dirty="0"/>
            </a:br>
            <a:r>
              <a:rPr lang="nl-BE" dirty="0"/>
              <a:t>	</a:t>
            </a:r>
            <a:r>
              <a:rPr lang="nl-BE" dirty="0">
                <a:sym typeface="Wingdings" panose="05000000000000000000" pitchFamily="2" charset="2"/>
              </a:rPr>
              <a:t> putten aan de Bron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	 kan zonder priester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	 geen toestemming vereist (parochie…)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	 houdt de kerk levend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	 kracht en belang te vaak onderschat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	 eigen draagkracht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9663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E02A24-6E7E-4403-B6A4-B8B686C0A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0080"/>
            <a:ext cx="10515600" cy="553688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BE" i="1" dirty="0"/>
              <a:t>“Wie naar hem opzien stralen van vreugde,</a:t>
            </a:r>
            <a:br>
              <a:rPr lang="nl-BE" i="1" dirty="0"/>
            </a:br>
            <a:r>
              <a:rPr lang="nl-BE" i="1" dirty="0"/>
              <a:t>schaamte zal hun gezicht niet kleuren.”</a:t>
            </a:r>
          </a:p>
          <a:p>
            <a:pPr marL="0" indent="0" algn="ctr">
              <a:buNone/>
            </a:pPr>
            <a:r>
              <a:rPr lang="nl-BE" dirty="0"/>
              <a:t>Psalm 34</a:t>
            </a:r>
          </a:p>
          <a:p>
            <a:pPr marL="0" indent="0" algn="ctr">
              <a:buNone/>
            </a:pPr>
            <a:endParaRPr lang="nl-BE" dirty="0"/>
          </a:p>
          <a:p>
            <a:pPr marL="0" indent="0" algn="ctr">
              <a:buNone/>
            </a:pPr>
            <a:r>
              <a:rPr lang="nl-BE" i="1" dirty="0"/>
              <a:t>“De tijd die je doorbrengt met Jezus in het heilig Sacrament is de beste tijd die je op aarde kunt doorbrengen.”</a:t>
            </a:r>
          </a:p>
          <a:p>
            <a:pPr marL="0" indent="0" algn="ctr">
              <a:buNone/>
            </a:pPr>
            <a:r>
              <a:rPr lang="nl-BE" dirty="0" err="1"/>
              <a:t>H.Teresa</a:t>
            </a:r>
            <a:r>
              <a:rPr lang="nl-BE" dirty="0"/>
              <a:t> van Calcutta</a:t>
            </a:r>
          </a:p>
          <a:p>
            <a:pPr marL="0" indent="0" algn="ctr">
              <a:buNone/>
            </a:pPr>
            <a:endParaRPr lang="nl-BE" dirty="0"/>
          </a:p>
          <a:p>
            <a:pPr marL="0" indent="0" algn="ctr">
              <a:buNone/>
            </a:pPr>
            <a:r>
              <a:rPr lang="nl-BE" i="1" dirty="0"/>
              <a:t>“De christen die aanbidt, draagt op een mysterieuze wijze bij tot de radicale verandering van de wereld en het realiseren van het evangelie.”</a:t>
            </a:r>
          </a:p>
          <a:p>
            <a:pPr marL="0" indent="0" algn="ctr">
              <a:buNone/>
            </a:pPr>
            <a:r>
              <a:rPr lang="nl-BE" dirty="0" err="1"/>
              <a:t>H.Johannes</a:t>
            </a:r>
            <a:r>
              <a:rPr lang="nl-BE" dirty="0"/>
              <a:t> Paulus II</a:t>
            </a:r>
          </a:p>
          <a:p>
            <a:pPr marL="0" indent="0" algn="ctr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45686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AA6ECA-BDE7-4C42-ABFE-FC20A7A82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802120" cy="1325563"/>
          </a:xfrm>
        </p:spPr>
        <p:txBody>
          <a:bodyPr/>
          <a:lstStyle/>
          <a:p>
            <a:r>
              <a:rPr lang="nl-BE" dirty="0"/>
              <a:t>En een andere priester dan?	</a:t>
            </a:r>
            <a:endParaRPr lang="nl-BE" sz="2800" b="1" dirty="0">
              <a:solidFill>
                <a:schemeClr val="accent1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86D632-0001-49B4-BF60-B224E63CD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5120"/>
            <a:ext cx="10515600" cy="4581843"/>
          </a:xfrm>
        </p:spPr>
        <p:txBody>
          <a:bodyPr>
            <a:normAutofit/>
          </a:bodyPr>
          <a:lstStyle/>
          <a:p>
            <a:r>
              <a:rPr lang="nl-BE" dirty="0"/>
              <a:t>Voorprogramma weinig bezocht</a:t>
            </a:r>
          </a:p>
          <a:p>
            <a:r>
              <a:rPr lang="nl-BE" dirty="0"/>
              <a:t>Alle (goede) priesters zijn overbevraagd</a:t>
            </a:r>
          </a:p>
          <a:p>
            <a:r>
              <a:rPr lang="nl-BE" dirty="0"/>
              <a:t>Rotatiesysteem overstijgt eigen draagkracht</a:t>
            </a:r>
          </a:p>
          <a:p>
            <a:r>
              <a:rPr lang="nl-BE" dirty="0"/>
              <a:t>Priester moet GG-concept genegen zijn</a:t>
            </a:r>
          </a:p>
          <a:p>
            <a:pPr marL="0" indent="0">
              <a:buNone/>
            </a:pPr>
            <a:r>
              <a:rPr lang="nl-BE" dirty="0"/>
              <a:t>Dus: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BE" dirty="0">
                <a:sym typeface="Wingdings" panose="05000000000000000000" pitchFamily="2" charset="2"/>
              </a:rPr>
              <a:t> Eerst vrijblijvende deelname aan filmgedeelte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BE" dirty="0">
                <a:sym typeface="Wingdings" panose="05000000000000000000" pitchFamily="2" charset="2"/>
              </a:rPr>
              <a:t> Ervaren diepgang, vreugde, kracht catechese via films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BE" dirty="0">
                <a:sym typeface="Wingdings" panose="05000000000000000000" pitchFamily="2" charset="2"/>
              </a:rPr>
              <a:t> Vriendschappelijk samenzijn met enthousiaste gelovigen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BE" dirty="0">
                <a:sym typeface="Wingdings" panose="05000000000000000000" pitchFamily="2" charset="2"/>
              </a:rPr>
              <a:t> Misschien </a:t>
            </a: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vrijwillig (“geestig”) aanbod </a:t>
            </a:r>
            <a:r>
              <a:rPr lang="nl-BE" dirty="0">
                <a:sym typeface="Wingdings" panose="05000000000000000000" pitchFamily="2" charset="2"/>
              </a:rPr>
              <a:t>eucharistie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5D04137-8B33-4CD0-BB9D-0BD7CBF6FDC7}"/>
              </a:ext>
            </a:extLst>
          </p:cNvPr>
          <p:cNvSpPr txBox="1"/>
          <p:nvPr/>
        </p:nvSpPr>
        <p:spPr>
          <a:xfrm flipH="1">
            <a:off x="9474198" y="965200"/>
            <a:ext cx="1879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b="1" dirty="0">
                <a:solidFill>
                  <a:schemeClr val="accent1"/>
                </a:solidFill>
              </a:rPr>
              <a:t>*Chris </a:t>
            </a:r>
            <a:r>
              <a:rPr lang="nl-BE" sz="2400" b="1" dirty="0" err="1">
                <a:solidFill>
                  <a:schemeClr val="accent1"/>
                </a:solidFill>
              </a:rPr>
              <a:t>Caestecker</a:t>
            </a:r>
            <a:r>
              <a:rPr lang="nl-BE" sz="2400" b="1" dirty="0">
                <a:solidFill>
                  <a:schemeClr val="accent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904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F25D72-242E-477F-90AF-FCC3E4634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i="1" dirty="0"/>
              <a:t>Team GG</a:t>
            </a:r>
            <a:br>
              <a:rPr lang="nl-BE" i="1" dirty="0"/>
            </a:br>
            <a:br>
              <a:rPr lang="nl-BE" i="1" dirty="0"/>
            </a:br>
            <a:endParaRPr lang="nl-BE" i="1" dirty="0"/>
          </a:p>
        </p:txBody>
      </p:sp>
    </p:spTree>
    <p:extLst>
      <p:ext uri="{BB962C8B-B14F-4D97-AF65-F5344CB8AC3E}">
        <p14:creationId xmlns:p14="http://schemas.microsoft.com/office/powerpoint/2010/main" val="2086804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33F518-037E-4D70-98A8-10371B2CA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Wie is wie – Het</a:t>
            </a:r>
            <a:r>
              <a:rPr lang="nl-BE" dirty="0">
                <a:solidFill>
                  <a:schemeClr val="accent2"/>
                </a:solidFill>
              </a:rPr>
              <a:t> GG-kernteam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91A8FB-3A96-4230-8210-06C2E96BE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320" y="1690688"/>
            <a:ext cx="11211560" cy="4920615"/>
          </a:xfrm>
        </p:spPr>
        <p:txBody>
          <a:bodyPr>
            <a:normAutofit lnSpcReduction="10000"/>
          </a:bodyPr>
          <a:lstStyle/>
          <a:p>
            <a:r>
              <a:rPr lang="nl-BE" dirty="0"/>
              <a:t>Verantwoordelijken = Nathalie &amp; John</a:t>
            </a:r>
            <a:br>
              <a:rPr lang="nl-BE" dirty="0"/>
            </a:br>
            <a:r>
              <a:rPr lang="nl-BE" dirty="0"/>
              <a:t>	</a:t>
            </a: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dirty="0"/>
              <a:t>praktische organisatie, communicatie, filmprospectie en -selectie, 		      filmluik, coördinatie	</a:t>
            </a:r>
            <a:br>
              <a:rPr lang="nl-BE" dirty="0"/>
            </a:br>
            <a:endParaRPr lang="nl-BE" dirty="0"/>
          </a:p>
          <a:p>
            <a:r>
              <a:rPr lang="nl-BE" dirty="0"/>
              <a:t>Geestelijk begeleider = Pater Freddy</a:t>
            </a:r>
            <a:br>
              <a:rPr lang="nl-BE" dirty="0"/>
            </a:br>
            <a:r>
              <a:rPr lang="nl-BE" dirty="0"/>
              <a:t>	</a:t>
            </a:r>
            <a:r>
              <a:rPr lang="nl-BE" dirty="0">
                <a:sym typeface="Wingdings" panose="05000000000000000000" pitchFamily="2" charset="2"/>
              </a:rPr>
              <a:t> voorprogramma, geestelijk welzijn en religieuze kwaliteit, 	  	  	     filmselectie</a:t>
            </a:r>
            <a:br>
              <a:rPr lang="nl-BE" dirty="0">
                <a:sym typeface="Wingdings" panose="05000000000000000000" pitchFamily="2" charset="2"/>
              </a:rPr>
            </a:br>
            <a:endParaRPr lang="nl-BE" dirty="0">
              <a:sym typeface="Wingdings" panose="05000000000000000000" pitchFamily="2" charset="2"/>
            </a:endParaRPr>
          </a:p>
          <a:p>
            <a:r>
              <a:rPr lang="nl-BE" dirty="0">
                <a:sym typeface="Wingdings" panose="05000000000000000000" pitchFamily="2" charset="2"/>
              </a:rPr>
              <a:t>Voorzitter = Pierre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	 contacten met parochie vergemakkelijken, filmselectie</a:t>
            </a:r>
            <a:br>
              <a:rPr lang="nl-BE" dirty="0">
                <a:sym typeface="Wingdings" panose="05000000000000000000" pitchFamily="2" charset="2"/>
              </a:rPr>
            </a:br>
            <a:endParaRPr lang="nl-BE" dirty="0">
              <a:sym typeface="Wingdings" panose="05000000000000000000" pitchFamily="2" charset="2"/>
            </a:endParaRPr>
          </a:p>
          <a:p>
            <a:r>
              <a:rPr lang="nl-BE" dirty="0">
                <a:sym typeface="Wingdings" panose="05000000000000000000" pitchFamily="2" charset="2"/>
              </a:rPr>
              <a:t>Sponsor (anoniem) en taartenfeeën (Ann, </a:t>
            </a:r>
            <a:r>
              <a:rPr lang="nl-BE" dirty="0" err="1">
                <a:sym typeface="Wingdings" panose="05000000000000000000" pitchFamily="2" charset="2"/>
              </a:rPr>
              <a:t>Irena</a:t>
            </a:r>
            <a:r>
              <a:rPr lang="nl-BE" dirty="0">
                <a:sym typeface="Wingdings" panose="05000000000000000000" pitchFamily="2" charset="2"/>
              </a:rPr>
              <a:t>, Astrid,…)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	 hapje-tapje tijdens de pauze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1064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33F518-037E-4D70-98A8-10371B2CA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Wie is wie – De</a:t>
            </a:r>
            <a:r>
              <a:rPr lang="nl-BE" dirty="0">
                <a:solidFill>
                  <a:schemeClr val="accent2"/>
                </a:solidFill>
              </a:rPr>
              <a:t> GG-cirkel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91A8FB-3A96-4230-8210-06C2E96BE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160"/>
            <a:ext cx="10515600" cy="4958715"/>
          </a:xfrm>
        </p:spPr>
        <p:txBody>
          <a:bodyPr>
            <a:normAutofit fontScale="92500" lnSpcReduction="10000"/>
          </a:bodyPr>
          <a:lstStyle/>
          <a:p>
            <a:r>
              <a:rPr lang="nl-BE" dirty="0"/>
              <a:t>Vaste helper = </a:t>
            </a:r>
            <a:r>
              <a:rPr lang="nl-BE" dirty="0" err="1"/>
              <a:t>Irena</a:t>
            </a:r>
            <a:r>
              <a:rPr lang="nl-BE" dirty="0"/>
              <a:t> (opvolger van Rik &amp; Els)</a:t>
            </a:r>
            <a:br>
              <a:rPr lang="nl-BE" dirty="0"/>
            </a:br>
            <a:r>
              <a:rPr lang="nl-BE" dirty="0"/>
              <a:t>	</a:t>
            </a:r>
            <a:r>
              <a:rPr lang="nl-BE" dirty="0">
                <a:sym typeface="Wingdings" panose="05000000000000000000" pitchFamily="2" charset="2"/>
              </a:rPr>
              <a:t> denkt mee over programma, filmselectie, concept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	</a:t>
            </a: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 engagement voor één werkjaar			</a:t>
            </a:r>
            <a:r>
              <a:rPr lang="nl-BE" b="1" dirty="0">
                <a:solidFill>
                  <a:schemeClr val="accent1"/>
                </a:solidFill>
                <a:sym typeface="Wingdings" panose="05000000000000000000" pitchFamily="2" charset="2"/>
              </a:rPr>
              <a:t>(*vacature)</a:t>
            </a:r>
            <a:endParaRPr lang="nl-BE" b="1" dirty="0">
              <a:solidFill>
                <a:schemeClr val="accent1"/>
              </a:solidFill>
            </a:endParaRPr>
          </a:p>
          <a:p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Losse initiatiefnemers = wie maar wil</a:t>
            </a:r>
          </a:p>
          <a:p>
            <a:pPr marL="0" indent="0">
              <a:buNone/>
            </a:pP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	 promoten bestaande initiatieven in GG-sfeer</a:t>
            </a:r>
          </a:p>
          <a:p>
            <a:pPr marL="0" indent="0">
              <a:buNone/>
            </a:pPr>
            <a:r>
              <a:rPr lang="nl-BE" dirty="0">
                <a:sym typeface="Wingdings" panose="05000000000000000000" pitchFamily="2" charset="2"/>
              </a:rPr>
              <a:t>		b.v. 	gebedsgroep </a:t>
            </a:r>
            <a:r>
              <a:rPr lang="nl-BE" dirty="0" err="1">
                <a:sym typeface="Wingdings" panose="05000000000000000000" pitchFamily="2" charset="2"/>
              </a:rPr>
              <a:t>Mkk</a:t>
            </a:r>
            <a:r>
              <a:rPr lang="nl-BE" dirty="0">
                <a:sym typeface="Wingdings" panose="05000000000000000000" pitchFamily="2" charset="2"/>
              </a:rPr>
              <a:t> (Rik)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			evangelisatie “Zot van God” (Lies Vos)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			benefietconcerten Kortemark (Tony &amp; Dominique)</a:t>
            </a:r>
          </a:p>
          <a:p>
            <a:pPr marL="0" indent="0">
              <a:buNone/>
            </a:pPr>
            <a:r>
              <a:rPr lang="nl-BE" dirty="0">
                <a:sym typeface="Wingdings" panose="05000000000000000000" pitchFamily="2" charset="2"/>
              </a:rPr>
              <a:t>	</a:t>
            </a: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 organiseren bijeenkomsten buiten filmavonden om</a:t>
            </a:r>
          </a:p>
          <a:p>
            <a:pPr marL="0" indent="0">
              <a:buNone/>
            </a:pPr>
            <a:r>
              <a:rPr lang="nl-BE" dirty="0">
                <a:sym typeface="Wingdings" panose="05000000000000000000" pitchFamily="2" charset="2"/>
              </a:rPr>
              <a:t>		b.v.	</a:t>
            </a:r>
            <a:r>
              <a:rPr lang="nl-BE" dirty="0" err="1">
                <a:sym typeface="Wingdings" panose="05000000000000000000" pitchFamily="2" charset="2"/>
              </a:rPr>
              <a:t>bbq</a:t>
            </a:r>
            <a:r>
              <a:rPr lang="nl-BE" dirty="0">
                <a:sym typeface="Wingdings" panose="05000000000000000000" pitchFamily="2" charset="2"/>
              </a:rPr>
              <a:t>, uitstap naar bedevaartsoord, abdijbezoek, 					kerkengebedstocht in het Brugse, KISI-musical, 					lezing, </a:t>
            </a:r>
            <a:r>
              <a:rPr lang="nl-BE" dirty="0" err="1">
                <a:sym typeface="Wingdings" panose="05000000000000000000" pitchFamily="2" charset="2"/>
              </a:rPr>
              <a:t>bijbelstudie</a:t>
            </a:r>
            <a:r>
              <a:rPr lang="nl-BE" dirty="0">
                <a:sym typeface="Wingdings" panose="05000000000000000000" pitchFamily="2" charset="2"/>
              </a:rPr>
              <a:t>, getuigenis, charismatisch gebed</a:t>
            </a:r>
          </a:p>
        </p:txBody>
      </p:sp>
    </p:spTree>
    <p:extLst>
      <p:ext uri="{BB962C8B-B14F-4D97-AF65-F5344CB8AC3E}">
        <p14:creationId xmlns:p14="http://schemas.microsoft.com/office/powerpoint/2010/main" val="385875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649A83-814C-4321-93C6-7484EF612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BE" i="1" dirty="0"/>
              <a:t>De vruchten van GG</a:t>
            </a:r>
            <a:br>
              <a:rPr lang="nl-BE" i="1" dirty="0"/>
            </a:br>
            <a:br>
              <a:rPr lang="nl-BE" i="1" dirty="0"/>
            </a:br>
            <a:endParaRPr lang="nl-BE" i="1" dirty="0"/>
          </a:p>
        </p:txBody>
      </p:sp>
    </p:spTree>
    <p:extLst>
      <p:ext uri="{BB962C8B-B14F-4D97-AF65-F5344CB8AC3E}">
        <p14:creationId xmlns:p14="http://schemas.microsoft.com/office/powerpoint/2010/main" val="364803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F82057-9EA7-4B60-93F9-FD4F07F3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Legende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1494FE-5802-40CD-8942-82B882996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>
                <a:solidFill>
                  <a:schemeClr val="accent2"/>
                </a:solidFill>
              </a:rPr>
              <a:t>Oranje tekst = nieuwe elementen</a:t>
            </a:r>
          </a:p>
          <a:p>
            <a:endParaRPr lang="nl-BE" dirty="0"/>
          </a:p>
          <a:p>
            <a:r>
              <a:rPr lang="nl-BE" b="1" dirty="0">
                <a:solidFill>
                  <a:schemeClr val="accent1"/>
                </a:solidFill>
              </a:rPr>
              <a:t>*blauwe </a:t>
            </a:r>
            <a:r>
              <a:rPr lang="nl-BE" dirty="0">
                <a:solidFill>
                  <a:schemeClr val="accent1"/>
                </a:solidFill>
              </a:rPr>
              <a:t>sterretjes = te bepalen in overleg met jullie</a:t>
            </a:r>
          </a:p>
        </p:txBody>
      </p:sp>
    </p:spTree>
    <p:extLst>
      <p:ext uri="{BB962C8B-B14F-4D97-AF65-F5344CB8AC3E}">
        <p14:creationId xmlns:p14="http://schemas.microsoft.com/office/powerpoint/2010/main" val="2261056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D3CEA5-A622-4A37-9A45-919D45AC2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 vruchten van GG: onze suggesties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CBCD9F-C8EC-4552-9D3C-A2F3EABBD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Ontmoeten van andere gelovigen</a:t>
            </a:r>
          </a:p>
          <a:p>
            <a:r>
              <a:rPr lang="nl-BE" dirty="0"/>
              <a:t>Leren kennen van nieuwe mensen</a:t>
            </a:r>
          </a:p>
          <a:p>
            <a:r>
              <a:rPr lang="nl-BE" dirty="0"/>
              <a:t>Bemoediging en kracht</a:t>
            </a:r>
          </a:p>
          <a:p>
            <a:r>
              <a:rPr lang="nl-BE" dirty="0"/>
              <a:t>Minder alleen in geloof</a:t>
            </a:r>
          </a:p>
          <a:p>
            <a:r>
              <a:rPr lang="nl-BE" dirty="0"/>
              <a:t>Bijleren over geloof</a:t>
            </a:r>
          </a:p>
          <a:p>
            <a:r>
              <a:rPr lang="nl-BE" dirty="0"/>
              <a:t>Actiever bezig zijn met geloof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99910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D3CEA5-A622-4A37-9A45-919D45AC2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 vruchten van GG: jullie antwoorden!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CBCD9F-C8EC-4552-9D3C-A2F3EABBD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3680"/>
            <a:ext cx="10515600" cy="5354321"/>
          </a:xfrm>
        </p:spPr>
        <p:txBody>
          <a:bodyPr>
            <a:normAutofit/>
          </a:bodyPr>
          <a:lstStyle/>
          <a:p>
            <a:r>
              <a:rPr lang="nl-BE" dirty="0"/>
              <a:t>Bredere kijk op de wereld</a:t>
            </a:r>
          </a:p>
          <a:p>
            <a:r>
              <a:rPr lang="nl-BE" dirty="0"/>
              <a:t>Mildere ingesteldheid </a:t>
            </a:r>
            <a:r>
              <a:rPr lang="nl-BE" dirty="0" err="1"/>
              <a:t>tgo</a:t>
            </a:r>
            <a:r>
              <a:rPr lang="nl-BE" dirty="0"/>
              <a:t>. medemensen</a:t>
            </a:r>
          </a:p>
          <a:p>
            <a:r>
              <a:rPr lang="nl-BE" dirty="0"/>
              <a:t>Openheid, rust, vriendschap, samenhorigheid</a:t>
            </a:r>
          </a:p>
          <a:p>
            <a:r>
              <a:rPr lang="nl-BE" dirty="0"/>
              <a:t>Stimulans om bewuster en oprechter gelovig te leven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Ervaren van verbondenheid in het geloof en het gebed</a:t>
            </a:r>
          </a:p>
          <a:p>
            <a:r>
              <a:rPr lang="nl-BE" dirty="0"/>
              <a:t>Inzichten, nieuwe perspectieven op het geloof</a:t>
            </a:r>
          </a:p>
          <a:p>
            <a:r>
              <a:rPr lang="nl-BE" dirty="0"/>
              <a:t>Meer interesse in de Bijbel</a:t>
            </a:r>
          </a:p>
          <a:p>
            <a:r>
              <a:rPr lang="nl-BE" dirty="0"/>
              <a:t>Meer begrip en liefde voor protestanten</a:t>
            </a:r>
          </a:p>
          <a:p>
            <a:r>
              <a:rPr lang="nl-BE" dirty="0"/>
              <a:t>Meer kennis over de rijkdom van het Christendom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7533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F3DAC4-E3BA-46E7-9867-EE4AF2493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Te bespreken: een overzicht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9AF27E4-ACF3-493B-BAEF-FEACE12C2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 err="1">
                <a:solidFill>
                  <a:schemeClr val="accent1"/>
                </a:solidFill>
              </a:rPr>
              <a:t>Startuur</a:t>
            </a:r>
            <a:r>
              <a:rPr lang="nl-BE" b="1" dirty="0">
                <a:solidFill>
                  <a:schemeClr val="accent1"/>
                </a:solidFill>
              </a:rPr>
              <a:t> aanbidding in voorprogramma zonder priester?</a:t>
            </a:r>
          </a:p>
          <a:p>
            <a:r>
              <a:rPr lang="nl-BE" b="1" dirty="0">
                <a:solidFill>
                  <a:schemeClr val="accent1"/>
                </a:solidFill>
              </a:rPr>
              <a:t>Inleiding gedeeltelijk online? Link naar filmtrailer?</a:t>
            </a:r>
          </a:p>
          <a:p>
            <a:r>
              <a:rPr lang="nl-BE" b="1" dirty="0">
                <a:solidFill>
                  <a:schemeClr val="accent1"/>
                </a:solidFill>
              </a:rPr>
              <a:t>GG-logboek:	hoe lang persoonlijke reflectie?</a:t>
            </a:r>
            <a:br>
              <a:rPr lang="nl-BE" b="1" dirty="0">
                <a:solidFill>
                  <a:schemeClr val="accent1"/>
                </a:solidFill>
              </a:rPr>
            </a:br>
            <a:r>
              <a:rPr lang="nl-BE" b="1" dirty="0">
                <a:solidFill>
                  <a:schemeClr val="accent1"/>
                </a:solidFill>
              </a:rPr>
              <a:t>			hoe lang uitwisseling in groep?</a:t>
            </a:r>
            <a:br>
              <a:rPr lang="nl-BE" b="1" dirty="0">
                <a:solidFill>
                  <a:schemeClr val="accent1"/>
                </a:solidFill>
              </a:rPr>
            </a:br>
            <a:r>
              <a:rPr lang="nl-BE" b="1" dirty="0">
                <a:solidFill>
                  <a:schemeClr val="accent1"/>
                </a:solidFill>
              </a:rPr>
              <a:t>			moment voor getuigenis in inleiding?</a:t>
            </a:r>
          </a:p>
          <a:p>
            <a:r>
              <a:rPr lang="nl-BE" b="1" dirty="0">
                <a:solidFill>
                  <a:schemeClr val="accent1"/>
                </a:solidFill>
              </a:rPr>
              <a:t>Surprise houden of niet?</a:t>
            </a:r>
          </a:p>
          <a:p>
            <a:r>
              <a:rPr lang="nl-BE" b="1" dirty="0">
                <a:solidFill>
                  <a:schemeClr val="accent1"/>
                </a:solidFill>
              </a:rPr>
              <a:t>Inhoud GG-gebed</a:t>
            </a:r>
          </a:p>
          <a:p>
            <a:r>
              <a:rPr lang="nl-BE" b="1" dirty="0">
                <a:solidFill>
                  <a:schemeClr val="accent1"/>
                </a:solidFill>
              </a:rPr>
              <a:t>Format zomerbijeenkomst: uitstap? </a:t>
            </a:r>
            <a:r>
              <a:rPr lang="nl-BE" b="1" dirty="0" err="1">
                <a:solidFill>
                  <a:schemeClr val="accent1"/>
                </a:solidFill>
              </a:rPr>
              <a:t>bbq</a:t>
            </a:r>
            <a:r>
              <a:rPr lang="nl-BE" b="1" dirty="0">
                <a:solidFill>
                  <a:schemeClr val="accent1"/>
                </a:solidFill>
              </a:rPr>
              <a:t>? film op locatie? …</a:t>
            </a:r>
          </a:p>
          <a:p>
            <a:r>
              <a:rPr lang="nl-BE" b="1" dirty="0">
                <a:solidFill>
                  <a:schemeClr val="accent1"/>
                </a:solidFill>
              </a:rPr>
              <a:t>Vacatures: starter aanbidding / vaste helper</a:t>
            </a:r>
          </a:p>
        </p:txBody>
      </p:sp>
    </p:spTree>
    <p:extLst>
      <p:ext uri="{BB962C8B-B14F-4D97-AF65-F5344CB8AC3E}">
        <p14:creationId xmlns:p14="http://schemas.microsoft.com/office/powerpoint/2010/main" val="371747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C7E7B9-07FF-435F-A95E-FEB190090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We beginnen eenvoudig: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89296C-81FB-477E-98E0-983121514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GG blijft bestaan (100%)</a:t>
            </a:r>
          </a:p>
          <a:p>
            <a:r>
              <a:rPr lang="nl-BE" dirty="0"/>
              <a:t>GG blijft in Meetkerke (80%)</a:t>
            </a:r>
          </a:p>
          <a:p>
            <a:r>
              <a:rPr lang="nl-BE" dirty="0"/>
              <a:t>GG blijft op vrijdagavond (95%)</a:t>
            </a:r>
          </a:p>
          <a:p>
            <a:r>
              <a:rPr lang="nl-BE" dirty="0"/>
              <a:t>GG blijft 1x/maand, 10x/jaar (95%)</a:t>
            </a:r>
            <a:br>
              <a:rPr lang="nl-BE" dirty="0"/>
            </a:br>
            <a:r>
              <a:rPr lang="nl-BE" dirty="0"/>
              <a:t>+ zomerbijeenkomst						</a:t>
            </a:r>
          </a:p>
          <a:p>
            <a:pPr marL="0" indent="0">
              <a:buNone/>
            </a:pPr>
            <a:r>
              <a:rPr lang="nl-BE" b="1" dirty="0">
                <a:solidFill>
                  <a:schemeClr val="accent1"/>
                </a:solidFill>
              </a:rPr>
              <a:t>									*format?</a:t>
            </a:r>
          </a:p>
        </p:txBody>
      </p:sp>
    </p:spTree>
    <p:extLst>
      <p:ext uri="{BB962C8B-B14F-4D97-AF65-F5344CB8AC3E}">
        <p14:creationId xmlns:p14="http://schemas.microsoft.com/office/powerpoint/2010/main" val="209213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6D9EA16-7F5E-4D1B-A6E9-A2C2820FD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772"/>
            <a:ext cx="10515600" cy="2312828"/>
          </a:xfrm>
        </p:spPr>
        <p:txBody>
          <a:bodyPr>
            <a:normAutofit fontScale="90000"/>
          </a:bodyPr>
          <a:lstStyle/>
          <a:p>
            <a:pPr algn="ctr"/>
            <a:br>
              <a:rPr lang="nl-BE" i="1" dirty="0"/>
            </a:br>
            <a:br>
              <a:rPr lang="nl-BE" i="1" dirty="0"/>
            </a:br>
            <a:br>
              <a:rPr lang="nl-BE" i="1" dirty="0"/>
            </a:br>
            <a:r>
              <a:rPr lang="nl-BE" sz="5300" dirty="0"/>
              <a:t>Duidelijk signaal uit de enquête:</a:t>
            </a:r>
            <a:br>
              <a:rPr lang="nl-BE" sz="5300" dirty="0"/>
            </a:br>
            <a:br>
              <a:rPr lang="nl-BE" sz="5300" dirty="0"/>
            </a:br>
            <a:endParaRPr lang="nl-BE" i="1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BB5A0C7-EE4D-4E33-998A-41BBBCDE3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894263"/>
            <a:ext cx="10515600" cy="744537"/>
          </a:xfrm>
        </p:spPr>
        <p:txBody>
          <a:bodyPr>
            <a:normAutofit/>
          </a:bodyPr>
          <a:lstStyle/>
          <a:p>
            <a:pPr algn="ctr"/>
            <a:r>
              <a:rPr lang="nl-BE" sz="4400" b="1" dirty="0"/>
              <a:t>Wat maakt </a:t>
            </a:r>
            <a:r>
              <a:rPr lang="nl-BE" sz="4400" b="1" dirty="0" err="1"/>
              <a:t>GeestigGoddelijk</a:t>
            </a:r>
            <a:r>
              <a:rPr lang="nl-BE" sz="4400" b="1" dirty="0"/>
              <a:t> uniek?</a:t>
            </a:r>
          </a:p>
        </p:txBody>
      </p:sp>
      <p:sp>
        <p:nvSpPr>
          <p:cNvPr id="6" name="Titel 3">
            <a:extLst>
              <a:ext uri="{FF2B5EF4-FFF2-40B4-BE49-F238E27FC236}">
                <a16:creationId xmlns:a16="http://schemas.microsoft.com/office/drawing/2014/main" id="{FF53BD7C-FBF4-4EF4-9238-07A2EA6CF373}"/>
              </a:ext>
            </a:extLst>
          </p:cNvPr>
          <p:cNvSpPr txBox="1">
            <a:spLocks/>
          </p:cNvSpPr>
          <p:nvPr/>
        </p:nvSpPr>
        <p:spPr>
          <a:xfrm>
            <a:off x="1041400" y="1402079"/>
            <a:ext cx="10515600" cy="274034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BE" i="1" dirty="0"/>
              <a:t>“</a:t>
            </a:r>
            <a:r>
              <a:rPr lang="nl-BE" i="1" dirty="0" err="1"/>
              <a:t>GeestigGoddelijk</a:t>
            </a:r>
            <a:r>
              <a:rPr lang="nl-BE" i="1" dirty="0"/>
              <a:t> biedt mij iets</a:t>
            </a:r>
            <a:br>
              <a:rPr lang="nl-BE" i="1" dirty="0"/>
            </a:br>
            <a:r>
              <a:rPr lang="nl-BE" i="1" dirty="0"/>
              <a:t>wat ik elders niet kan vinden” (100%)</a:t>
            </a:r>
          </a:p>
        </p:txBody>
      </p:sp>
    </p:spTree>
    <p:extLst>
      <p:ext uri="{BB962C8B-B14F-4D97-AF65-F5344CB8AC3E}">
        <p14:creationId xmlns:p14="http://schemas.microsoft.com/office/powerpoint/2010/main" val="201801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B846CE-9E57-4CFB-8DCF-16D0BBC1B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3120"/>
            <a:ext cx="10515600" cy="5343843"/>
          </a:xfrm>
        </p:spPr>
        <p:txBody>
          <a:bodyPr>
            <a:normAutofit/>
          </a:bodyPr>
          <a:lstStyle/>
          <a:p>
            <a:r>
              <a:rPr lang="nl-BE" dirty="0"/>
              <a:t>Werking gebaseerd op </a:t>
            </a:r>
            <a:r>
              <a:rPr lang="nl-BE" b="1" dirty="0" err="1"/>
              <a:t>geloofsgerelateerde</a:t>
            </a:r>
            <a:r>
              <a:rPr lang="nl-BE" b="1" dirty="0"/>
              <a:t> films</a:t>
            </a:r>
            <a:br>
              <a:rPr lang="nl-BE" dirty="0"/>
            </a:br>
            <a:br>
              <a:rPr lang="nl-BE" dirty="0"/>
            </a:br>
            <a:r>
              <a:rPr lang="nl-BE" dirty="0">
                <a:sym typeface="Wingdings" panose="05000000000000000000" pitchFamily="2" charset="2"/>
              </a:rPr>
              <a:t> elke film is een catechese op zich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 geloof </a:t>
            </a:r>
            <a:r>
              <a:rPr lang="nl-BE" i="1" dirty="0">
                <a:sym typeface="Wingdings" panose="05000000000000000000" pitchFamily="2" charset="2"/>
              </a:rPr>
              <a:t>zien</a:t>
            </a:r>
            <a:r>
              <a:rPr lang="nl-BE" dirty="0">
                <a:sym typeface="Wingdings" panose="05000000000000000000" pitchFamily="2" charset="2"/>
              </a:rPr>
              <a:t> = confronterend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 beelden werken lang na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 </a:t>
            </a:r>
            <a:r>
              <a:rPr lang="nl-BE" i="1" dirty="0">
                <a:sym typeface="Wingdings" panose="05000000000000000000" pitchFamily="2" charset="2"/>
              </a:rPr>
              <a:t>ontspannen</a:t>
            </a:r>
            <a:r>
              <a:rPr lang="nl-BE" dirty="0">
                <a:sym typeface="Wingdings" panose="05000000000000000000" pitchFamily="2" charset="2"/>
              </a:rPr>
              <a:t> bezig zijn met het geloof</a:t>
            </a:r>
            <a:br>
              <a:rPr lang="nl-BE" dirty="0">
                <a:sym typeface="Wingdings" panose="05000000000000000000" pitchFamily="2" charset="2"/>
              </a:rPr>
            </a:br>
            <a:endParaRPr lang="nl-BE" dirty="0">
              <a:sym typeface="Wingdings" panose="05000000000000000000" pitchFamily="2" charset="2"/>
            </a:endParaRPr>
          </a:p>
          <a:p>
            <a:r>
              <a:rPr lang="nl-BE" dirty="0"/>
              <a:t>Hartelijke </a:t>
            </a:r>
            <a:r>
              <a:rPr lang="nl-BE" b="1" dirty="0"/>
              <a:t>sfeer</a:t>
            </a:r>
            <a:br>
              <a:rPr lang="nl-BE" dirty="0"/>
            </a:br>
            <a:br>
              <a:rPr lang="nl-BE" dirty="0"/>
            </a:br>
            <a:r>
              <a:rPr lang="nl-BE" dirty="0">
                <a:sym typeface="Wingdings" panose="05000000000000000000" pitchFamily="2" charset="2"/>
              </a:rPr>
              <a:t> broederlijk, oprecht, iedereen welkom</a:t>
            </a:r>
            <a:br>
              <a:rPr lang="nl-BE" dirty="0">
                <a:sym typeface="Wingdings" panose="05000000000000000000" pitchFamily="2" charset="2"/>
              </a:rPr>
            </a:br>
            <a:r>
              <a:rPr lang="nl-BE" dirty="0">
                <a:sym typeface="Wingdings" panose="05000000000000000000" pitchFamily="2" charset="2"/>
              </a:rPr>
              <a:t> geven </a:t>
            </a:r>
            <a:r>
              <a:rPr lang="nl-BE" i="1" dirty="0">
                <a:sym typeface="Wingdings" panose="05000000000000000000" pitchFamily="2" charset="2"/>
              </a:rPr>
              <a:t>om niets</a:t>
            </a:r>
            <a:endParaRPr lang="nl-BE" i="1" dirty="0"/>
          </a:p>
        </p:txBody>
      </p:sp>
    </p:spTree>
    <p:extLst>
      <p:ext uri="{BB962C8B-B14F-4D97-AF65-F5344CB8AC3E}">
        <p14:creationId xmlns:p14="http://schemas.microsoft.com/office/powerpoint/2010/main" val="38085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009D294-09ED-462F-A628-D9620797D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i="1" dirty="0"/>
              <a:t>Het filmprogramma</a:t>
            </a:r>
            <a:br>
              <a:rPr lang="nl-BE" i="1" dirty="0"/>
            </a:br>
            <a:br>
              <a:rPr lang="nl-BE" i="1" dirty="0"/>
            </a:br>
            <a:endParaRPr lang="nl-BE" i="1" dirty="0"/>
          </a:p>
        </p:txBody>
      </p:sp>
    </p:spTree>
    <p:extLst>
      <p:ext uri="{BB962C8B-B14F-4D97-AF65-F5344CB8AC3E}">
        <p14:creationId xmlns:p14="http://schemas.microsoft.com/office/powerpoint/2010/main" val="1276758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B3C026-4BE1-4064-9E35-7BBA53FC1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1840"/>
            <a:ext cx="10515600" cy="5425123"/>
          </a:xfrm>
        </p:spPr>
        <p:txBody>
          <a:bodyPr>
            <a:normAutofit/>
          </a:bodyPr>
          <a:lstStyle/>
          <a:p>
            <a:r>
              <a:rPr lang="nl-BE" dirty="0"/>
              <a:t>Tijdsmanagement </a:t>
            </a:r>
          </a:p>
          <a:p>
            <a:pPr marL="0" indent="0">
              <a:buNone/>
            </a:pP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	 start stipt om 19.15u, beperkte inleiding		</a:t>
            </a:r>
            <a:r>
              <a:rPr lang="nl-BE" b="1" dirty="0">
                <a:solidFill>
                  <a:schemeClr val="accent1"/>
                </a:solidFill>
                <a:sym typeface="Wingdings" panose="05000000000000000000" pitchFamily="2" charset="2"/>
              </a:rPr>
              <a:t>*online?</a:t>
            </a:r>
            <a:endParaRPr lang="nl-BE" b="1" dirty="0">
              <a:solidFill>
                <a:schemeClr val="accent1"/>
              </a:solidFill>
            </a:endParaRPr>
          </a:p>
          <a:p>
            <a:r>
              <a:rPr lang="nl-BE" dirty="0"/>
              <a:t>Taarten zijn wat overdadig</a:t>
            </a:r>
          </a:p>
          <a:p>
            <a:pPr marL="0" indent="0">
              <a:buNone/>
            </a:pP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	 gift in natura voor sociale winkel Potpourri</a:t>
            </a:r>
            <a:b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</a:b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	     (olie, melk, suiker, conserven, luiers, wasmiddel,…)</a:t>
            </a:r>
            <a:endParaRPr lang="nl-BE" dirty="0">
              <a:solidFill>
                <a:schemeClr val="accent2"/>
              </a:solidFill>
            </a:endParaRPr>
          </a:p>
          <a:p>
            <a:r>
              <a:rPr lang="nl-BE" dirty="0"/>
              <a:t>Meer interactie, mogelijkheid om film achteraf te bespreken</a:t>
            </a:r>
          </a:p>
          <a:p>
            <a:pPr marL="0" indent="0">
              <a:buNone/>
            </a:pPr>
            <a:r>
              <a:rPr lang="nl-BE" dirty="0"/>
              <a:t>	</a:t>
            </a: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 GG-logboek</a:t>
            </a:r>
            <a:endParaRPr lang="nl-BE" dirty="0">
              <a:solidFill>
                <a:schemeClr val="accent2"/>
              </a:solidFill>
            </a:endParaRPr>
          </a:p>
          <a:p>
            <a:r>
              <a:rPr lang="nl-BE" dirty="0"/>
              <a:t>Meer gebed in filmluik van het programma</a:t>
            </a:r>
          </a:p>
          <a:p>
            <a:pPr marL="0" indent="0">
              <a:buNone/>
            </a:pPr>
            <a:r>
              <a:rPr lang="nl-BE" dirty="0"/>
              <a:t>	</a:t>
            </a: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 aanpassing inleiding en slot</a:t>
            </a:r>
            <a:endParaRPr lang="nl-BE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5911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F9C9E-0DE3-434F-AAEA-CFEC7B751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165"/>
            <a:ext cx="10515600" cy="884555"/>
          </a:xfrm>
        </p:spPr>
        <p:txBody>
          <a:bodyPr/>
          <a:lstStyle/>
          <a:p>
            <a:r>
              <a:rPr lang="nl-BE" b="1" dirty="0">
                <a:solidFill>
                  <a:schemeClr val="accent2"/>
                </a:solidFill>
              </a:rPr>
              <a:t>Het GG-logboek</a:t>
            </a:r>
            <a:endParaRPr lang="nl-BE" dirty="0">
              <a:solidFill>
                <a:schemeClr val="accent2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983F20-F191-4E69-A437-0098C96D0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8880"/>
            <a:ext cx="11181080" cy="5191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Persoonlijke reflectie na de film 				</a:t>
            </a:r>
            <a:r>
              <a:rPr lang="nl-BE" b="1" dirty="0">
                <a:solidFill>
                  <a:schemeClr val="accent1"/>
                </a:solidFill>
                <a:sym typeface="Wingdings" panose="05000000000000000000" pitchFamily="2" charset="2"/>
              </a:rPr>
              <a:t>*duur?</a:t>
            </a:r>
          </a:p>
          <a:p>
            <a:pPr marL="0" indent="0">
              <a:buNone/>
            </a:pP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	 Wat heeft mij geraakt? Waarom?</a:t>
            </a:r>
          </a:p>
          <a:p>
            <a:pPr marL="0" indent="0">
              <a:buNone/>
            </a:pP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	 Welke inzichten heb ik opgedaan?</a:t>
            </a:r>
          </a:p>
          <a:p>
            <a:pPr marL="0" indent="0">
              <a:buNone/>
            </a:pP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	 Heb ik vragen die ik wil stellen?</a:t>
            </a:r>
          </a:p>
          <a:p>
            <a:pPr marL="0" indent="0">
              <a:buNone/>
            </a:pPr>
            <a:r>
              <a:rPr lang="nl-BE" dirty="0">
                <a:solidFill>
                  <a:schemeClr val="accent2"/>
                </a:solidFill>
                <a:sym typeface="Wingdings" panose="05000000000000000000" pitchFamily="2" charset="2"/>
              </a:rPr>
              <a:t>	 Persoonlijk voornemen geïnspireerd door de film?</a:t>
            </a:r>
          </a:p>
          <a:p>
            <a:pPr marL="0" indent="0">
              <a:buNone/>
            </a:pPr>
            <a:endParaRPr lang="nl-BE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nl-BE" dirty="0">
                <a:solidFill>
                  <a:schemeClr val="accent2"/>
                </a:solidFill>
              </a:rPr>
              <a:t>Uitwisseling in de groep </a:t>
            </a:r>
            <a:r>
              <a:rPr lang="nl-BE" dirty="0">
                <a:solidFill>
                  <a:schemeClr val="accent1"/>
                </a:solidFill>
                <a:sym typeface="Wingdings" panose="05000000000000000000" pitchFamily="2" charset="2"/>
              </a:rPr>
              <a:t>						</a:t>
            </a:r>
            <a:r>
              <a:rPr lang="nl-BE" b="1" dirty="0">
                <a:solidFill>
                  <a:schemeClr val="accent1"/>
                </a:solidFill>
                <a:sym typeface="Wingdings" panose="05000000000000000000" pitchFamily="2" charset="2"/>
              </a:rPr>
              <a:t>*duur? </a:t>
            </a:r>
          </a:p>
          <a:p>
            <a:pPr marL="0" indent="0">
              <a:buNone/>
            </a:pPr>
            <a:r>
              <a:rPr lang="nl-BE" dirty="0">
                <a:solidFill>
                  <a:schemeClr val="accent2"/>
                </a:solidFill>
              </a:rPr>
              <a:t>Bepalen van een gezamenlijke gebedsintentie tot volgende GG</a:t>
            </a:r>
          </a:p>
          <a:p>
            <a:pPr marL="0" indent="0">
              <a:buNone/>
            </a:pPr>
            <a:r>
              <a:rPr lang="nl-BE" dirty="0">
                <a:solidFill>
                  <a:schemeClr val="accent2"/>
                </a:solidFill>
              </a:rPr>
              <a:t>Verder aan te vullen thuis, inzichten komen soms pas wat later</a:t>
            </a:r>
            <a:br>
              <a:rPr lang="nl-BE" b="1" dirty="0">
                <a:solidFill>
                  <a:schemeClr val="accent1"/>
                </a:solidFill>
              </a:rPr>
            </a:br>
            <a:r>
              <a:rPr lang="nl-BE" b="1" dirty="0">
                <a:solidFill>
                  <a:schemeClr val="accent1"/>
                </a:solidFill>
              </a:rPr>
              <a:t>									*deelmoment in</a:t>
            </a:r>
            <a:br>
              <a:rPr lang="nl-BE" b="1" dirty="0">
                <a:solidFill>
                  <a:schemeClr val="accent1"/>
                </a:solidFill>
              </a:rPr>
            </a:br>
            <a:r>
              <a:rPr lang="nl-BE" b="1" dirty="0">
                <a:solidFill>
                  <a:schemeClr val="accent1"/>
                </a:solidFill>
              </a:rPr>
              <a:t>									  inleiding?</a:t>
            </a:r>
          </a:p>
        </p:txBody>
      </p:sp>
    </p:spTree>
    <p:extLst>
      <p:ext uri="{BB962C8B-B14F-4D97-AF65-F5344CB8AC3E}">
        <p14:creationId xmlns:p14="http://schemas.microsoft.com/office/powerpoint/2010/main" val="1298902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370B2-A66D-46FC-A49D-0B8066C68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2955"/>
          </a:xfrm>
        </p:spPr>
        <p:txBody>
          <a:bodyPr/>
          <a:lstStyle/>
          <a:p>
            <a:r>
              <a:rPr lang="nl-BE" b="1" dirty="0"/>
              <a:t>Meer gebed bij de film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7CAFF2-030B-488B-8BE3-3215B852F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51068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/>
              <a:t>Start bijeenkomst: kruisteken en bidden </a:t>
            </a:r>
            <a:r>
              <a:rPr lang="nl-BE" dirty="0">
                <a:solidFill>
                  <a:schemeClr val="accent2"/>
                </a:solidFill>
              </a:rPr>
              <a:t>GG-gebed</a:t>
            </a:r>
            <a:r>
              <a:rPr lang="nl-BE" dirty="0"/>
              <a:t> </a:t>
            </a:r>
            <a:r>
              <a:rPr lang="nl-BE" dirty="0">
                <a:solidFill>
                  <a:schemeClr val="accent1"/>
                </a:solidFill>
              </a:rPr>
              <a:t>	</a:t>
            </a:r>
            <a:r>
              <a:rPr lang="nl-BE" b="1" dirty="0">
                <a:solidFill>
                  <a:schemeClr val="accent1"/>
                </a:solidFill>
              </a:rPr>
              <a:t>*inhoud?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GG-logboek: telkens </a:t>
            </a:r>
            <a:r>
              <a:rPr lang="nl-BE" dirty="0">
                <a:solidFill>
                  <a:schemeClr val="accent2"/>
                </a:solidFill>
              </a:rPr>
              <a:t>gezamenlijke gebedsintentie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Slotgebed: 	door </a:t>
            </a:r>
            <a:r>
              <a:rPr lang="nl-BE" dirty="0">
                <a:solidFill>
                  <a:schemeClr val="accent2"/>
                </a:solidFill>
              </a:rPr>
              <a:t>deelnemers zelf</a:t>
            </a:r>
            <a:br>
              <a:rPr lang="nl-BE" dirty="0"/>
            </a:br>
            <a:r>
              <a:rPr lang="nl-BE" dirty="0"/>
              <a:t>		</a:t>
            </a:r>
            <a:r>
              <a:rPr lang="nl-BE" dirty="0">
                <a:solidFill>
                  <a:schemeClr val="accent2"/>
                </a:solidFill>
              </a:rPr>
              <a:t>spontane intenties / lof / dankbeden</a:t>
            </a:r>
            <a:br>
              <a:rPr lang="nl-BE" dirty="0"/>
            </a:br>
            <a:r>
              <a:rPr lang="nl-BE" dirty="0"/>
              <a:t>		eindigen met Onze Vader en Weesgegroet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Bij aanwezigheid priester: zegen en zending</a:t>
            </a:r>
          </a:p>
          <a:p>
            <a:pPr marL="0" indent="0">
              <a:buNone/>
            </a:pPr>
            <a:r>
              <a:rPr lang="nl-BE" dirty="0"/>
              <a:t>									</a:t>
            </a:r>
            <a:r>
              <a:rPr lang="nl-BE" b="1" dirty="0">
                <a:solidFill>
                  <a:schemeClr val="accent1"/>
                </a:solidFill>
              </a:rPr>
              <a:t>*surprise?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2676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357</Words>
  <Application>Microsoft Office PowerPoint</Application>
  <PresentationFormat>Breedbeeld</PresentationFormat>
  <Paragraphs>118</Paragraphs>
  <Slides>22</Slides>
  <Notes>0</Notes>
  <HiddenSlides>1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Kantoorthema</vt:lpstr>
      <vt:lpstr>GeestigGoddelijk 2.0 Hoe gaan we verder?</vt:lpstr>
      <vt:lpstr>Legende</vt:lpstr>
      <vt:lpstr>We beginnen eenvoudig:</vt:lpstr>
      <vt:lpstr>   Duidelijk signaal uit de enquête:  </vt:lpstr>
      <vt:lpstr>PowerPoint-presentatie</vt:lpstr>
      <vt:lpstr>Het filmprogramma  </vt:lpstr>
      <vt:lpstr>PowerPoint-presentatie</vt:lpstr>
      <vt:lpstr>Het GG-logboek</vt:lpstr>
      <vt:lpstr>Meer gebed bij de film</vt:lpstr>
      <vt:lpstr>Het GG-gebed: aanzet, *suggesties welkom!</vt:lpstr>
      <vt:lpstr>Het voorprogramma  </vt:lpstr>
      <vt:lpstr>Voorprogramma met Pater Freddy</vt:lpstr>
      <vt:lpstr>Voorprogramma zonder Pater Freddy</vt:lpstr>
      <vt:lpstr>PowerPoint-presentatie</vt:lpstr>
      <vt:lpstr>En een andere priester dan? </vt:lpstr>
      <vt:lpstr>Team GG  </vt:lpstr>
      <vt:lpstr>Wie is wie – Het GG-kernteam</vt:lpstr>
      <vt:lpstr>Wie is wie – De GG-cirkel</vt:lpstr>
      <vt:lpstr>De vruchten van GG  </vt:lpstr>
      <vt:lpstr>De vruchten van GG: onze suggesties</vt:lpstr>
      <vt:lpstr>De vruchten van GG: jullie antwoorden!</vt:lpstr>
      <vt:lpstr>Te bespreken: een overzicht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Nathalie Van De Walle</dc:creator>
  <cp:lastModifiedBy>Nathalie Van De Walle</cp:lastModifiedBy>
  <cp:revision>44</cp:revision>
  <dcterms:created xsi:type="dcterms:W3CDTF">2019-07-18T05:36:27Z</dcterms:created>
  <dcterms:modified xsi:type="dcterms:W3CDTF">2019-07-27T21:32:01Z</dcterms:modified>
</cp:coreProperties>
</file>